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2" r:id="rId5"/>
    <p:sldId id="267" r:id="rId6"/>
    <p:sldId id="270" r:id="rId7"/>
    <p:sldId id="268" r:id="rId8"/>
    <p:sldId id="271" r:id="rId9"/>
    <p:sldId id="269" r:id="rId10"/>
    <p:sldId id="272" r:id="rId11"/>
    <p:sldId id="273" r:id="rId12"/>
    <p:sldId id="274" r:id="rId13"/>
    <p:sldId id="275" r:id="rId14"/>
    <p:sldId id="276"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839"/>
    <a:srgbClr val="00954F"/>
    <a:srgbClr val="24C700"/>
    <a:srgbClr val="00C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0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3910-A991-0782-A503-EC989818B7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93A93721-4AA3-4E44-5AC6-50E3973BE1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DB46F07-AFE7-ED77-8AC6-5451FAF5C6E9}"/>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BD17688F-589C-F9DE-192D-9A568B2D293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8EED736-1E89-576F-CD06-E115134ED1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547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6E50-0810-8738-6829-16D54753112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D207267-6B38-0FC5-8F93-CEF3D7AB11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32FFAD9-6E2E-9941-0B49-02A4D27F18B8}"/>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93E97F94-7446-AEDE-8400-6CA2BE9B563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14B2315-EA7F-E37E-317C-3638617BDF80}"/>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0455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F6C54-EB43-9A25-F9DA-1E8C7219F9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7DD512B-7F15-35A3-0AAA-970EFC354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5A51A07-2ED8-EFD6-A4D1-8B838CAB32DF}"/>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175DA5B8-353B-9D41-32D4-0E1BC822C60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15AC0DD-BFFB-A6B9-1C5B-90BE9E1476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5147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5A03-B708-7B76-4896-116F1ADC941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319B6CD-D04F-5B69-5118-9722D8BB9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49DEEAF-183A-EB30-04B1-3637AFEA7891}"/>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C754A706-B270-FE0E-6A48-3A4D9B352AA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F7DBD236-AF10-2231-3E47-A55CF4B4BDA9}"/>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46202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CE7A-09F1-4349-DCB6-D8AEC07A6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421F99C1-0A19-4CA4-3BF9-6AE687FD88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77B7D1-DC52-61DA-CCE7-D09BC1BEBEC0}"/>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00DD75D3-0264-82D6-C1F0-990730012C1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B54CE12-2289-989D-9760-D2681A5A77F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61147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915B-DF95-D5E6-3ECD-648B056905E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EBD360A-A7BC-0778-0F0F-FDCBF6F42B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6E5DFEB9-342D-8F6C-52EE-84EFB1324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1FE0496A-E4A6-AB5B-5C21-A34E352F1D48}"/>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C742FCAD-B93A-4FCA-35A1-C81345C0374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35F7DD50-6999-2ECC-D46D-77AB0201575B}"/>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14022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79B6-C6A5-4EEB-7789-7353EDE87C9C}"/>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81B43EDF-FDFA-20CE-6F87-5E7A4E17F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713DF-529D-EABA-7FA1-EFC3012832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6E2F0FC9-B7CF-AC51-B7B1-4FFD13D2F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8625F-13EC-8BD7-42E8-471A5B34CC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A48FA5FD-8DC7-10BF-0299-DD9B40EA3F72}"/>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8" name="Footer Placeholder 7">
            <a:extLst>
              <a:ext uri="{FF2B5EF4-FFF2-40B4-BE49-F238E27FC236}">
                <a16:creationId xmlns:a16="http://schemas.microsoft.com/office/drawing/2014/main" id="{5BCAE880-A2EB-033C-6B79-DDC1D93A6A86}"/>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16B905DC-5AB9-6E2F-745F-E73AFBE40C6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7657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C7EC-DAEF-F634-E5AC-1059BDB1789A}"/>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CC1D7E36-6145-791D-FA84-55223D609EAE}"/>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4" name="Footer Placeholder 3">
            <a:extLst>
              <a:ext uri="{FF2B5EF4-FFF2-40B4-BE49-F238E27FC236}">
                <a16:creationId xmlns:a16="http://schemas.microsoft.com/office/drawing/2014/main" id="{B398835C-E8D4-0345-BF5A-8BCB5B36B90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786DA54D-84AE-4368-4FAE-9D9B0E954C2D}"/>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1792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D9FEC-EDA4-4376-60C0-7034B30BE365}"/>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3" name="Footer Placeholder 2">
            <a:extLst>
              <a:ext uri="{FF2B5EF4-FFF2-40B4-BE49-F238E27FC236}">
                <a16:creationId xmlns:a16="http://schemas.microsoft.com/office/drawing/2014/main" id="{EF7C150B-9684-773C-7A75-C41BCC42D4A2}"/>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03716474-0A64-CFA6-92DA-E4DE08877DF6}"/>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9505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39E7-2006-DB73-42AA-9B90C6EC8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76A922D7-BC3C-D3D4-0B78-F8A1B4F097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D84238E5-08A6-8B76-697F-AC38E1E54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AF247-99F0-4B60-B469-C0A3E9D16A49}"/>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C9B3243C-1106-C95D-AC6A-A5940D8BF1A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7083B960-9DD1-BD8A-D707-25EFBEB78E0A}"/>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6078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93E7-29B7-6C56-6772-32CE82EEA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AECBF272-2C10-7D33-1652-81A46A961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D804ED82-8153-E8C2-FA62-B8738DD55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2CF53-80EA-330A-2C42-FAD762D172AC}"/>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6CC88FD8-D1E8-5F45-D00F-0842230628A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4113B766-03A0-2F49-5917-4296960F022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4695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F7215-FA19-E7CA-AD39-98A728928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69F55C30-55AF-5F9D-769D-3B0220EFE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B5F35A0-BAA9-EB6C-3E9D-BE175C40C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1819EF51-FAF9-749E-A0E7-A60AFB8A4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a:extLst>
              <a:ext uri="{FF2B5EF4-FFF2-40B4-BE49-F238E27FC236}">
                <a16:creationId xmlns:a16="http://schemas.microsoft.com/office/drawing/2014/main" id="{C1CEAE60-F6A7-2EDB-1DC6-E389352DF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7D05F-8D9A-4D07-B248-F185BFFAC5B8}" type="slidenum">
              <a:rPr lang="es-MX" smtClean="0"/>
              <a:t>‹#›</a:t>
            </a:fld>
            <a:endParaRPr lang="es-MX"/>
          </a:p>
        </p:txBody>
      </p:sp>
    </p:spTree>
    <p:extLst>
      <p:ext uri="{BB962C8B-B14F-4D97-AF65-F5344CB8AC3E}">
        <p14:creationId xmlns:p14="http://schemas.microsoft.com/office/powerpoint/2010/main" val="365993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sbjmo6NJlY_cd8PSGajt9AzfNKIjqqAc/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drive.google.com/file/d/196VHmXX0UbxzcKew9clrY585zjpT-ElY/vie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pY2yvsuM5vE1ISfKWdFw0UNwhSBxV9f9/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rive.google.com/file/d/1GehjbjHvbiYuEbtFqeDpSHFz-3tCU55V/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KZeiZgSXX20bgDl8rftUx8qm4BhEuovm/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rive.google.com/file/d/1I1hSoRm2mwDD4En2mRMOC3j5lai16THq/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8nPvz0S_Xg4DIBMkuzfKwczh6pyoc7I4/view" TargetMode="External"/><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drive.google.com/file/d/1WPn3IZZW-8AkuJP4mih_9YCjTKV55Lz0/view" TargetMode="External"/><Relationship Id="rId4" Type="http://schemas.openxmlformats.org/officeDocument/2006/relationships/hyperlink" Target="https://drive.google.com/file/d/1VYoHA3RO7EFI-9RxSNZ2iepShqy01Ka0/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Uw-N6qcy4MuYHpyV_hZP5YqtMS0yG2HY/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drive.google.com/file/d/1i3jUBepQG6Bx-2i8y5_yHJ6A02VfgnSS/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uUOktjjcAdnKCEeEPgZROVomkm_xCYKn/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rive.google.com/file/d/1Mv1Fj8b6eoFHG3AWgSpEIMkzUuRf0cq9/vie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CyYcjNkJaMxvCIwIGD5VH0t89I2R4j1Q/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rive.google.com/file/d/1nK-pNZzbIMjGMQ22VUTSTe4m46NjvLOy/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field of flowers and trees&#10;&#10;Description automatically generated">
            <a:extLst>
              <a:ext uri="{FF2B5EF4-FFF2-40B4-BE49-F238E27FC236}">
                <a16:creationId xmlns:a16="http://schemas.microsoft.com/office/drawing/2014/main" id="{615A9A70-4FBB-7183-4DB4-E3653F14C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412"/>
            <a:ext cx="12192000" cy="7491412"/>
          </a:xfrm>
          <a:prstGeom prst="rect">
            <a:avLst/>
          </a:prstGeom>
        </p:spPr>
      </p:pic>
      <p:sp>
        <p:nvSpPr>
          <p:cNvPr id="2" name="Rectangle 1">
            <a:extLst>
              <a:ext uri="{FF2B5EF4-FFF2-40B4-BE49-F238E27FC236}">
                <a16:creationId xmlns:a16="http://schemas.microsoft.com/office/drawing/2014/main" id="{37EBD48E-BE87-B08E-2765-4FD022651C27}"/>
              </a:ext>
            </a:extLst>
          </p:cNvPr>
          <p:cNvSpPr/>
          <p:nvPr/>
        </p:nvSpPr>
        <p:spPr>
          <a:xfrm>
            <a:off x="0" y="0"/>
            <a:ext cx="12192000" cy="6858000"/>
          </a:xfrm>
          <a:prstGeom prst="rect">
            <a:avLst/>
          </a:prstGeom>
          <a:solidFill>
            <a:schemeClr val="tx1">
              <a:alpha val="2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5" name="Rectangle: Rounded Corners 4">
            <a:extLst>
              <a:ext uri="{FF2B5EF4-FFF2-40B4-BE49-F238E27FC236}">
                <a16:creationId xmlns:a16="http://schemas.microsoft.com/office/drawing/2014/main" id="{34161EB7-011C-7318-3888-AF64674F4C76}"/>
              </a:ext>
            </a:extLst>
          </p:cNvPr>
          <p:cNvSpPr/>
          <p:nvPr/>
        </p:nvSpPr>
        <p:spPr>
          <a:xfrm>
            <a:off x="2436174" y="1685580"/>
            <a:ext cx="7291720" cy="1949986"/>
          </a:xfrm>
          <a:prstGeom prst="roundRect">
            <a:avLst/>
          </a:prstGeom>
          <a:solidFill>
            <a:srgbClr val="00954F"/>
          </a:solidFill>
          <a:ln>
            <a:noFill/>
          </a:ln>
          <a:scene3d>
            <a:camera prst="perspective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Subtitle 2">
            <a:extLst>
              <a:ext uri="{FF2B5EF4-FFF2-40B4-BE49-F238E27FC236}">
                <a16:creationId xmlns:a16="http://schemas.microsoft.com/office/drawing/2014/main" id="{B86D86D4-D6E0-23A5-0AF8-9765FCE8EB64}"/>
              </a:ext>
            </a:extLst>
          </p:cNvPr>
          <p:cNvSpPr>
            <a:spLocks noGrp="1"/>
          </p:cNvSpPr>
          <p:nvPr>
            <p:ph type="subTitle" idx="1"/>
          </p:nvPr>
        </p:nvSpPr>
        <p:spPr>
          <a:xfrm>
            <a:off x="2111659" y="4051515"/>
            <a:ext cx="7940749" cy="1833562"/>
          </a:xfrm>
        </p:spPr>
        <p:txBody>
          <a:bodyPr>
            <a:normAutofit fontScale="92500" lnSpcReduction="20000"/>
          </a:bodyPr>
          <a:lstStyle/>
          <a:p>
            <a:pPr>
              <a:lnSpc>
                <a:spcPct val="110000"/>
              </a:lnSpc>
            </a:pPr>
            <a:r>
              <a:rPr lang="es-MX" sz="1800" b="1" dirty="0">
                <a:solidFill>
                  <a:schemeClr val="bg1"/>
                </a:solidFill>
                <a:latin typeface="Raleway" pitchFamily="2" charset="0"/>
              </a:rPr>
              <a:t>Integrantes:  </a:t>
            </a:r>
            <a:r>
              <a:rPr lang="es-ES" sz="1800" dirty="0">
                <a:solidFill>
                  <a:schemeClr val="bg1"/>
                </a:solidFill>
                <a:latin typeface="Raleway" pitchFamily="2" charset="0"/>
                <a:ea typeface="Roboto" pitchFamily="2" charset="0"/>
              </a:rPr>
              <a:t>Guillermo Alexis Araiza Tarín y Jorge Alberto</a:t>
            </a:r>
          </a:p>
          <a:p>
            <a:pPr>
              <a:lnSpc>
                <a:spcPct val="110000"/>
              </a:lnSpc>
            </a:pPr>
            <a:r>
              <a:rPr lang="es-ES" sz="1800" dirty="0">
                <a:solidFill>
                  <a:schemeClr val="bg1"/>
                </a:solidFill>
                <a:latin typeface="Raleway" pitchFamily="2" charset="0"/>
                <a:ea typeface="Roboto" pitchFamily="2" charset="0"/>
              </a:rPr>
              <a:t>Muñoz Castañeda</a:t>
            </a:r>
          </a:p>
          <a:p>
            <a:pPr>
              <a:lnSpc>
                <a:spcPct val="110000"/>
              </a:lnSpc>
            </a:pPr>
            <a:r>
              <a:rPr lang="es-ES" sz="1800" b="1" dirty="0">
                <a:solidFill>
                  <a:schemeClr val="bg1"/>
                </a:solidFill>
                <a:latin typeface="Raleway" pitchFamily="2" charset="0"/>
                <a:ea typeface="Roboto" pitchFamily="2" charset="0"/>
              </a:rPr>
              <a:t>Matrículas: </a:t>
            </a:r>
            <a:r>
              <a:rPr lang="es-ES" sz="1800" dirty="0">
                <a:solidFill>
                  <a:schemeClr val="bg1"/>
                </a:solidFill>
                <a:latin typeface="Raleway" pitchFamily="2" charset="0"/>
                <a:ea typeface="Roboto" pitchFamily="2" charset="0"/>
              </a:rPr>
              <a:t>226697 y 223493</a:t>
            </a:r>
          </a:p>
          <a:p>
            <a:pPr>
              <a:lnSpc>
                <a:spcPct val="110000"/>
              </a:lnSpc>
            </a:pPr>
            <a:r>
              <a:rPr lang="es-ES" sz="1800" b="1" dirty="0">
                <a:solidFill>
                  <a:schemeClr val="bg1"/>
                </a:solidFill>
                <a:latin typeface="Raleway" pitchFamily="2" charset="0"/>
                <a:ea typeface="Roboto" pitchFamily="2" charset="0"/>
              </a:rPr>
              <a:t>Materia: </a:t>
            </a:r>
            <a:r>
              <a:rPr lang="es-ES" sz="1800" dirty="0">
                <a:solidFill>
                  <a:schemeClr val="bg1"/>
                </a:solidFill>
                <a:latin typeface="Raleway" pitchFamily="2" charset="0"/>
                <a:ea typeface="Roboto" pitchFamily="2" charset="0"/>
              </a:rPr>
              <a:t>Programación Integral</a:t>
            </a:r>
          </a:p>
          <a:p>
            <a:pPr>
              <a:lnSpc>
                <a:spcPct val="110000"/>
              </a:lnSpc>
            </a:pPr>
            <a:r>
              <a:rPr lang="es-ES" sz="1800" b="1" dirty="0">
                <a:solidFill>
                  <a:schemeClr val="bg1"/>
                </a:solidFill>
                <a:latin typeface="Raleway" pitchFamily="2" charset="0"/>
                <a:ea typeface="Roboto" pitchFamily="2" charset="0"/>
              </a:rPr>
              <a:t>Docente: </a:t>
            </a:r>
            <a:r>
              <a:rPr lang="es-ES" sz="1800" dirty="0">
                <a:solidFill>
                  <a:schemeClr val="bg1"/>
                </a:solidFill>
                <a:latin typeface="Raleway" pitchFamily="2" charset="0"/>
                <a:ea typeface="Roboto" pitchFamily="2" charset="0"/>
              </a:rPr>
              <a:t>Lic. Andrea Gallegos</a:t>
            </a:r>
          </a:p>
          <a:p>
            <a:endParaRPr lang="es-MX" sz="1800" b="1" dirty="0">
              <a:solidFill>
                <a:schemeClr val="bg1"/>
              </a:solidFill>
              <a:latin typeface="Raleway" pitchFamily="2" charset="0"/>
            </a:endParaRPr>
          </a:p>
        </p:txBody>
      </p:sp>
      <p:sp>
        <p:nvSpPr>
          <p:cNvPr id="20" name="TextBox 19">
            <a:extLst>
              <a:ext uri="{FF2B5EF4-FFF2-40B4-BE49-F238E27FC236}">
                <a16:creationId xmlns:a16="http://schemas.microsoft.com/office/drawing/2014/main" id="{16F290BB-F5A1-3715-478E-E2ABD5532C5C}"/>
              </a:ext>
            </a:extLst>
          </p:cNvPr>
          <p:cNvSpPr txBox="1"/>
          <p:nvPr/>
        </p:nvSpPr>
        <p:spPr>
          <a:xfrm>
            <a:off x="2800203" y="1875743"/>
            <a:ext cx="6563662" cy="1569660"/>
          </a:xfrm>
          <a:prstGeom prst="rect">
            <a:avLst/>
          </a:prstGeom>
          <a:noFill/>
        </p:spPr>
        <p:txBody>
          <a:bodyPr wrap="square" rtlCol="0">
            <a:spAutoFit/>
          </a:bodyPr>
          <a:lstStyle/>
          <a:p>
            <a:pPr algn="ctr"/>
            <a:r>
              <a:rPr lang="es-MX" sz="9600" dirty="0">
                <a:solidFill>
                  <a:schemeClr val="bg1"/>
                </a:solidFill>
                <a:effectLst>
                  <a:outerShdw blurRad="38100" dist="38100" dir="2700000" algn="tl">
                    <a:srgbClr val="000000">
                      <a:alpha val="43137"/>
                    </a:srgbClr>
                  </a:outerShdw>
                </a:effectLst>
                <a:latin typeface="Patua One" panose="02000000000000000000" pitchFamily="2" charset="0"/>
              </a:rPr>
              <a:t>Mockups</a:t>
            </a:r>
          </a:p>
        </p:txBody>
      </p:sp>
    </p:spTree>
    <p:extLst>
      <p:ext uri="{BB962C8B-B14F-4D97-AF65-F5344CB8AC3E}">
        <p14:creationId xmlns:p14="http://schemas.microsoft.com/office/powerpoint/2010/main" val="307715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web page&#10;&#10;Description automatically generated">
            <a:extLst>
              <a:ext uri="{FF2B5EF4-FFF2-40B4-BE49-F238E27FC236}">
                <a16:creationId xmlns:a16="http://schemas.microsoft.com/office/drawing/2014/main" id="{E6AD8778-64D2-E82C-6D00-032956FF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6866056" cy="687276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54351309-B5F6-DF29-21EF-0E5EB1FB4D3E}"/>
              </a:ext>
            </a:extLst>
          </p:cNvPr>
          <p:cNvPicPr>
            <a:picLocks noChangeAspect="1"/>
          </p:cNvPicPr>
          <p:nvPr/>
        </p:nvPicPr>
        <p:blipFill>
          <a:blip r:embed="rId4">
            <a:extLst>
              <a:ext uri="{28A0092B-C50C-407E-A947-70E740481C1C}">
                <a14:useLocalDpi xmlns:a14="http://schemas.microsoft.com/office/drawing/2010/main" val="0"/>
              </a:ext>
            </a:extLst>
          </a:blip>
          <a:srcRect t="16565" b="12413"/>
          <a:stretch/>
        </p:blipFill>
        <p:spPr>
          <a:xfrm>
            <a:off x="8007927" y="-26095"/>
            <a:ext cx="4188158" cy="6898856"/>
          </a:xfrm>
          <a:prstGeom prst="rect">
            <a:avLst/>
          </a:prstGeom>
        </p:spPr>
      </p:pic>
    </p:spTree>
    <p:extLst>
      <p:ext uri="{BB962C8B-B14F-4D97-AF65-F5344CB8AC3E}">
        <p14:creationId xmlns:p14="http://schemas.microsoft.com/office/powerpoint/2010/main" val="79923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083648189"/>
              </p:ext>
            </p:extLst>
          </p:nvPr>
        </p:nvGraphicFramePr>
        <p:xfrm>
          <a:off x="-15301" y="-2"/>
          <a:ext cx="12188952" cy="731897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 un formulario para que los usuarios inicien sesión con su cuenta. Cuenta con dos campos de  texto donde el usuario ingresa sus datos de la cuenta (correo y contraseña). Al llenar ambos campos el usuario puede presionar el botón de “Inicia Sesión” para que sus datos sean verificados. En caso de no tener una cuenta, abajo del botón de “Inicia Sesión” hay un hipervínculo en la palabra “Regístrate” que redirige al usuario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https://drive.google.com/file/d/1sbjmo6NJlY_cd8PSGajt9AzfNKIjqqAc/view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inicio de sesión fueron enviados y verificados. Te da la bienvenida y con el botón de “CONTINUAR” manda al usuario a la página de perfil de usuario.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https://drive.google.com/file/d/196VHmXX0UbxzcKew9clrY585zjpT-ElY/view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site&#10;&#10;Description automatically generated">
            <a:extLst>
              <a:ext uri="{FF2B5EF4-FFF2-40B4-BE49-F238E27FC236}">
                <a16:creationId xmlns:a16="http://schemas.microsoft.com/office/drawing/2014/main" id="{E5EF8375-9648-F249-46DF-ADC17580A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835" y="688946"/>
            <a:ext cx="2442452" cy="3284432"/>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8771AC0B-7B03-0E63-6D54-B83968E06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057" y="4014718"/>
            <a:ext cx="2163603" cy="2909455"/>
          </a:xfrm>
          <a:prstGeom prst="rect">
            <a:avLst/>
          </a:prstGeom>
        </p:spPr>
      </p:pic>
    </p:spTree>
    <p:extLst>
      <p:ext uri="{BB962C8B-B14F-4D97-AF65-F5344CB8AC3E}">
        <p14:creationId xmlns:p14="http://schemas.microsoft.com/office/powerpoint/2010/main" val="95371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site&#10;&#10;Description automatically generated">
            <a:extLst>
              <a:ext uri="{FF2B5EF4-FFF2-40B4-BE49-F238E27FC236}">
                <a16:creationId xmlns:a16="http://schemas.microsoft.com/office/drawing/2014/main" id="{2FCA8DAB-A9B7-6198-159F-7B2CE8754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14759"/>
            <a:ext cx="5141482" cy="691389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E84AB98E-3CF8-A173-1FE3-83ACE27DC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20" y="29520"/>
            <a:ext cx="5099921" cy="6858000"/>
          </a:xfrm>
          <a:prstGeom prst="rect">
            <a:avLst/>
          </a:prstGeom>
        </p:spPr>
      </p:pic>
    </p:spTree>
    <p:extLst>
      <p:ext uri="{BB962C8B-B14F-4D97-AF65-F5344CB8AC3E}">
        <p14:creationId xmlns:p14="http://schemas.microsoft.com/office/powerpoint/2010/main" val="303498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741004021"/>
              </p:ext>
            </p:extLst>
          </p:nvPr>
        </p:nvGraphicFramePr>
        <p:xfrm>
          <a:off x="-15301" y="-2"/>
          <a:ext cx="12188952" cy="6946234"/>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(Crear Cuenta)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Se presenta un formulario con varios campos de texto los cuales incluyen: nombre, correo electrónico y contraseña. También hay una casilla donde el usuario acepta los términos y condiciones del sitio, la cual debe marcar para continuar. Una vez llenados todos los campos y casillas, puedes presionar el botón de Registrar para enviar tus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https://drive.google.com/file/d/1pY2yvsuM5vE1ISfKWdFw0UNwhSBxV9f9/view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registro son correctos y fueron registrados. Te indica que tu cuenta fue creada con éxito y con el botón de “CONTINUAR” manda al usuario a la página de perfil de usuario para que verifique sus datos.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https://drive.google.com/file/d/1GehjbjHvbiYuEbtFqeDpSHFz-3tCU55V/view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green and white website&#10;&#10;Description automatically generated">
            <a:extLst>
              <a:ext uri="{FF2B5EF4-FFF2-40B4-BE49-F238E27FC236}">
                <a16:creationId xmlns:a16="http://schemas.microsoft.com/office/drawing/2014/main" id="{A848F587-1FBB-51E0-83D4-E1384CF8E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45" y="678872"/>
            <a:ext cx="2194511" cy="2951018"/>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77506B23-CABC-6186-D53B-1AD52ADEE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199" y="3622510"/>
            <a:ext cx="2471671" cy="3323722"/>
          </a:xfrm>
          <a:prstGeom prst="rect">
            <a:avLst/>
          </a:prstGeom>
        </p:spPr>
      </p:pic>
    </p:spTree>
    <p:extLst>
      <p:ext uri="{BB962C8B-B14F-4D97-AF65-F5344CB8AC3E}">
        <p14:creationId xmlns:p14="http://schemas.microsoft.com/office/powerpoint/2010/main" val="22749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green and white website&#10;&#10;Description automatically generated">
            <a:extLst>
              <a:ext uri="{FF2B5EF4-FFF2-40B4-BE49-F238E27FC236}">
                <a16:creationId xmlns:a16="http://schemas.microsoft.com/office/drawing/2014/main" id="{82E1CA74-6CC6-EC89-577C-C8A99761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5099921" cy="685800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00D9F6E3-A72B-EE30-5C87-5E5D0815B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779" y="-14759"/>
            <a:ext cx="5099921" cy="6858000"/>
          </a:xfrm>
          <a:prstGeom prst="rect">
            <a:avLst/>
          </a:prstGeom>
        </p:spPr>
      </p:pic>
    </p:spTree>
    <p:extLst>
      <p:ext uri="{BB962C8B-B14F-4D97-AF65-F5344CB8AC3E}">
        <p14:creationId xmlns:p14="http://schemas.microsoft.com/office/powerpoint/2010/main" val="3392351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757468626"/>
              </p:ext>
            </p:extLst>
          </p:nvPr>
        </p:nvGraphicFramePr>
        <p:xfrm>
          <a:off x="-15301" y="-2"/>
          <a:ext cx="12188952" cy="707513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Una vez iniciamos sesión, se nos presenta la pestaña completa de “Crear Publicación”. Es un formulario donde el usuario puede iniciar la conversación llenando los campos de categoría, tema y mensaje. Los tres campos deben estar llenos para poder hacer la publicación. Hay dos botones, uno para publicar el cual sube tu publicación al sitio y el de cancelar, el cual limpia el formulario.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https://drive.google.com/file/d/1KZeiZgSXX20bgDl8rftUx8qm4BhEuovm/view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Con una cuenta iniciada, ahora puedes escribir dentro del foro y responder a los mensajes de los usuarios. Utilizando el punto de libro, ahora el usuario podrá guardar el foro y consultarlo en su perfil de usuario.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https://drive.google.com/file/d/1I1hSoRm2mwDD4En2mRMOC3j5lai16THq/view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A1F874C3-6119-E144-11D4-069171821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581" y="3629890"/>
            <a:ext cx="3320479" cy="3323722"/>
          </a:xfrm>
          <a:prstGeom prst="rect">
            <a:avLst/>
          </a:prstGeom>
        </p:spPr>
      </p:pic>
      <p:pic>
        <p:nvPicPr>
          <p:cNvPr id="11" name="Picture 10" descr="A screenshot of a green and white website&#10;&#10;Description automatically generated">
            <a:extLst>
              <a:ext uri="{FF2B5EF4-FFF2-40B4-BE49-F238E27FC236}">
                <a16:creationId xmlns:a16="http://schemas.microsoft.com/office/drawing/2014/main" id="{CC3B6285-B902-2CB4-ABB7-F43084DEC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279" y="658820"/>
            <a:ext cx="2389926" cy="2971070"/>
          </a:xfrm>
          <a:prstGeom prst="rect">
            <a:avLst/>
          </a:prstGeom>
        </p:spPr>
      </p:pic>
    </p:spTree>
    <p:extLst>
      <p:ext uri="{BB962C8B-B14F-4D97-AF65-F5344CB8AC3E}">
        <p14:creationId xmlns:p14="http://schemas.microsoft.com/office/powerpoint/2010/main" val="3718675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computer&#10;&#10;Description automatically generated">
            <a:extLst>
              <a:ext uri="{FF2B5EF4-FFF2-40B4-BE49-F238E27FC236}">
                <a16:creationId xmlns:a16="http://schemas.microsoft.com/office/drawing/2014/main" id="{6F0C96E6-080D-A30F-DBA4-C4E8B7DBA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869" y="-14759"/>
            <a:ext cx="6664215" cy="6858000"/>
          </a:xfrm>
          <a:prstGeom prst="rect">
            <a:avLst/>
          </a:prstGeom>
        </p:spPr>
      </p:pic>
      <p:pic>
        <p:nvPicPr>
          <p:cNvPr id="10" name="Picture 9" descr="A screenshot of a green and white website&#10;&#10;Description automatically generated">
            <a:extLst>
              <a:ext uri="{FF2B5EF4-FFF2-40B4-BE49-F238E27FC236}">
                <a16:creationId xmlns:a16="http://schemas.microsoft.com/office/drawing/2014/main" id="{58015EEC-ED0E-70A5-CE72-16D54B483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0" y="-14759"/>
            <a:ext cx="5516569" cy="6858000"/>
          </a:xfrm>
          <a:prstGeom prst="rect">
            <a:avLst/>
          </a:prstGeom>
        </p:spPr>
      </p:pic>
    </p:spTree>
    <p:extLst>
      <p:ext uri="{BB962C8B-B14F-4D97-AF65-F5344CB8AC3E}">
        <p14:creationId xmlns:p14="http://schemas.microsoft.com/office/powerpoint/2010/main" val="304179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820038087"/>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Sección</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200" b="1" dirty="0">
                          <a:latin typeface="Raleway" pitchFamily="2" charset="0"/>
                        </a:rPr>
                        <a:t>Barra de Navegación </a:t>
                      </a:r>
                    </a:p>
                    <a:p>
                      <a:r>
                        <a:rPr lang="es-MX" sz="1200" b="0" dirty="0">
                          <a:latin typeface="Raleway" pitchFamily="2" charset="0"/>
                        </a:rPr>
                        <a:t>En la parte derecha podemos ver el imagotipo de Verbena el cual funciona como hipervínculo hacia la página de inicio.  Al hacer clic en la palabra foros, se despliega una sección donde se muestran las categorías de los foros. Los textos e imágenes nos redirigen al sitio de foros. </a:t>
                      </a:r>
                    </a:p>
                    <a:p>
                      <a:endParaRPr lang="es-MX" sz="1200" b="0" dirty="0">
                        <a:latin typeface="Raleway" pitchFamily="2" charset="0"/>
                      </a:endParaRPr>
                    </a:p>
                    <a:p>
                      <a:r>
                        <a:rPr lang="es-MX" sz="1200" b="0" dirty="0">
                          <a:latin typeface="Raleway" pitchFamily="2" charset="0"/>
                        </a:rPr>
                        <a:t>Hay dos botones, uno para iniciar sesión y otro para crear una cuenta dentro del sitio. Si inicias sesión, estos botones se cambian por tu foto de perfil y nombre de usuario. Al hacer clic en ellos te manda a tu perfil de usuario.</a:t>
                      </a:r>
                    </a:p>
                    <a:p>
                      <a:endParaRPr lang="es-MX" sz="1200" b="0" dirty="0">
                        <a:latin typeface="Raleway" pitchFamily="2" charset="0"/>
                      </a:endParaRPr>
                    </a:p>
                    <a:p>
                      <a:r>
                        <a:rPr lang="es-MX" sz="1200" b="1" dirty="0">
                          <a:latin typeface="Raleway" pitchFamily="2" charset="0"/>
                        </a:rPr>
                        <a:t>Sin Usuario: </a:t>
                      </a:r>
                      <a:r>
                        <a:rPr lang="es-MX" sz="1200" b="0" dirty="0">
                          <a:latin typeface="Raleway" pitchFamily="2" charset="0"/>
                          <a:hlinkClick r:id="rId3"/>
                        </a:rPr>
                        <a:t>https://drive.google.com/file/d/18nPvz0S_Xg4DIBMkuzfKwczh6pyoc7I4/view</a:t>
                      </a:r>
                      <a:r>
                        <a:rPr lang="es-MX" sz="1200" b="0" dirty="0">
                          <a:latin typeface="Raleway" pitchFamily="2" charset="0"/>
                        </a:rPr>
                        <a:t> </a:t>
                      </a:r>
                    </a:p>
                    <a:p>
                      <a:r>
                        <a:rPr lang="es-MX" sz="1200" b="1" dirty="0">
                          <a:latin typeface="Raleway" pitchFamily="2" charset="0"/>
                        </a:rPr>
                        <a:t>Con Sesión iniciada:</a:t>
                      </a:r>
                    </a:p>
                    <a:p>
                      <a:r>
                        <a:rPr lang="es-MX" sz="1200" b="0" dirty="0">
                          <a:latin typeface="Raleway" pitchFamily="2" charset="0"/>
                          <a:hlinkClick r:id="rId4"/>
                        </a:rPr>
                        <a:t>https://drive.google.com/file/d/1VYoHA3RO7EFI-9RxSNZ2iepShqy01Ka0/view</a:t>
                      </a:r>
                      <a:r>
                        <a:rPr lang="es-MX" sz="12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Raleway" pitchFamily="2" charset="0"/>
                          <a:ea typeface="+mn-ea"/>
                          <a:cs typeface="+mn-cs"/>
                        </a:rPr>
                        <a:t>Pie de página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Podemos ver el imagotipo de Verbena junto con una breve descripción del sitio web.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Puedes navegar a la página de foros por medio de los hipervínculos y consultar la información legal del sitio web (se encuentra externamente).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También se encuentra la información de contacto de los desarrolladores del sitio.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hlinkClick r:id="rId5"/>
                        </a:rPr>
                        <a:t>https://drive.google.com/file/d/1WPn3IZZW-8AkuJP4mih_9YCjTKV55Lz0/view</a:t>
                      </a: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endParaRPr lang="es-MX" sz="18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9" name="Picture 8" descr="A green background with white text&#10;&#10;Description automatically generated">
            <a:extLst>
              <a:ext uri="{FF2B5EF4-FFF2-40B4-BE49-F238E27FC236}">
                <a16:creationId xmlns:a16="http://schemas.microsoft.com/office/drawing/2014/main" id="{E5BC40B8-99A0-9093-071E-021805C6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10" y="4292792"/>
            <a:ext cx="6106559" cy="1789031"/>
          </a:xfrm>
          <a:prstGeom prst="rect">
            <a:avLst/>
          </a:prstGeom>
        </p:spPr>
      </p:pic>
      <p:pic>
        <p:nvPicPr>
          <p:cNvPr id="14" name="Picture 13" descr="A screenshot of a video&#10;&#10;Description automatically generated">
            <a:extLst>
              <a:ext uri="{FF2B5EF4-FFF2-40B4-BE49-F238E27FC236}">
                <a16:creationId xmlns:a16="http://schemas.microsoft.com/office/drawing/2014/main" id="{E229B89A-62C8-DAD3-5B35-E52F5F4E1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10" y="1026137"/>
            <a:ext cx="6085649" cy="2240517"/>
          </a:xfrm>
          <a:prstGeom prst="rect">
            <a:avLst/>
          </a:prstGeom>
        </p:spPr>
      </p:pic>
    </p:spTree>
    <p:extLst>
      <p:ext uri="{BB962C8B-B14F-4D97-AF65-F5344CB8AC3E}">
        <p14:creationId xmlns:p14="http://schemas.microsoft.com/office/powerpoint/2010/main" val="302975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video&#10;&#10;Description automatically generated">
            <a:extLst>
              <a:ext uri="{FF2B5EF4-FFF2-40B4-BE49-F238E27FC236}">
                <a16:creationId xmlns:a16="http://schemas.microsoft.com/office/drawing/2014/main" id="{4F6D5D7F-73A3-4AD9-F6B3-6C9ADCB7E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9" y="1180214"/>
            <a:ext cx="12216218" cy="4497572"/>
          </a:xfrm>
          <a:prstGeom prst="rect">
            <a:avLst/>
          </a:prstGeom>
        </p:spPr>
      </p:pic>
    </p:spTree>
    <p:extLst>
      <p:ext uri="{BB962C8B-B14F-4D97-AF65-F5344CB8AC3E}">
        <p14:creationId xmlns:p14="http://schemas.microsoft.com/office/powerpoint/2010/main" val="1575590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green background with white text&#10;&#10;Description automatically generated">
            <a:extLst>
              <a:ext uri="{FF2B5EF4-FFF2-40B4-BE49-F238E27FC236}">
                <a16:creationId xmlns:a16="http://schemas.microsoft.com/office/drawing/2014/main" id="{A3AB31BC-B13A-AC4D-53BE-744E187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6" y="1646820"/>
            <a:ext cx="12166349" cy="3564360"/>
          </a:xfrm>
          <a:prstGeom prst="rect">
            <a:avLst/>
          </a:prstGeom>
        </p:spPr>
      </p:pic>
    </p:spTree>
    <p:extLst>
      <p:ext uri="{BB962C8B-B14F-4D97-AF65-F5344CB8AC3E}">
        <p14:creationId xmlns:p14="http://schemas.microsoft.com/office/powerpoint/2010/main" val="17119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363385"/>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600" b="1" dirty="0">
                          <a:latin typeface="Raleway" pitchFamily="2" charset="0"/>
                        </a:rPr>
                        <a:t>Página de Inicio (Descripción del sitio)</a:t>
                      </a:r>
                    </a:p>
                    <a:p>
                      <a:r>
                        <a:rPr lang="es-MX" sz="1600" b="0" dirty="0">
                          <a:latin typeface="Raleway" pitchFamily="2" charset="0"/>
                        </a:rPr>
                        <a:t>Se abre una ventana emergente donde se le da la bienvenida al usuario. Una breve descripción del sitio y sus funciones. También invita el usuario a registrarse para participar en los foros e iniciar su navegación.</a:t>
                      </a:r>
                    </a:p>
                    <a:p>
                      <a:endParaRPr lang="es-MX" sz="1600" b="0" dirty="0">
                        <a:latin typeface="Raleway" pitchFamily="2" charset="0"/>
                      </a:endParaRPr>
                    </a:p>
                    <a:p>
                      <a:r>
                        <a:rPr lang="es-MX" sz="1600" b="0" dirty="0">
                          <a:latin typeface="Raleway" pitchFamily="2" charset="0"/>
                        </a:rPr>
                        <a:t>Puede hacer clic en la “X” para cerrar la ventana y continuar sin una cuenta o presionar el botón de “REGISTRARME” para ir a la página de registro. </a:t>
                      </a:r>
                    </a:p>
                    <a:p>
                      <a:endParaRPr lang="es-MX" sz="1600" b="0" dirty="0">
                        <a:latin typeface="Raleway" pitchFamily="2" charset="0"/>
                      </a:endParaRPr>
                    </a:p>
                    <a:p>
                      <a:r>
                        <a:rPr lang="es-MX" sz="1600" b="0" dirty="0">
                          <a:latin typeface="Raleway" pitchFamily="2" charset="0"/>
                          <a:hlinkClick r:id="rId3"/>
                        </a:rPr>
                        <a:t>https://drive.google.com/file/d/1Uw-N6qcy4MuYHpyV_hZP5YqtMS0yG2HY/view</a:t>
                      </a:r>
                      <a:r>
                        <a:rPr lang="es-MX" sz="16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(Encabezado y Botones)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Hay un encabezado con una imagen de Verbenas y una frase para hacer a los usuarios reflexionar y dar una primera impresión del sitio. Abajo del encabezado se nos da nuevamente la bienvenida al sitio y nos invita a visitar alguno de los foros por medio de botones. Cada botón representa una categoría y al presionar cualquiera de ellos te manda a la página de foros.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https://drive.google.com/file/d/1i3jUBepQG6Bx-2i8y5_yHJ6A02VfgnSS/view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222" y="3652665"/>
            <a:ext cx="2399251" cy="326148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81F122A4-DF53-8915-AB64-607D0550B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788" y="623455"/>
            <a:ext cx="2242204" cy="3047996"/>
          </a:xfrm>
          <a:prstGeom prst="rect">
            <a:avLst/>
          </a:prstGeom>
        </p:spPr>
      </p:pic>
    </p:spTree>
    <p:extLst>
      <p:ext uri="{BB962C8B-B14F-4D97-AF65-F5344CB8AC3E}">
        <p14:creationId xmlns:p14="http://schemas.microsoft.com/office/powerpoint/2010/main" val="167486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735" y="-29521"/>
            <a:ext cx="5044965" cy="6857999"/>
          </a:xfrm>
          <a:prstGeom prst="rect">
            <a:avLst/>
          </a:prstGeom>
        </p:spPr>
      </p:pic>
      <p:pic>
        <p:nvPicPr>
          <p:cNvPr id="6" name="Picture 5" descr="A screenshot of a phone&#10;&#10;Description automatically generated">
            <a:extLst>
              <a:ext uri="{FF2B5EF4-FFF2-40B4-BE49-F238E27FC236}">
                <a16:creationId xmlns:a16="http://schemas.microsoft.com/office/drawing/2014/main" id="{0DA4462F-240B-E5A3-8A6F-DFB5B3102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3" y="-29522"/>
            <a:ext cx="5077540" cy="6902282"/>
          </a:xfrm>
          <a:prstGeom prst="rect">
            <a:avLst/>
          </a:prstGeom>
        </p:spPr>
      </p:pic>
    </p:spTree>
    <p:extLst>
      <p:ext uri="{BB962C8B-B14F-4D97-AF65-F5344CB8AC3E}">
        <p14:creationId xmlns:p14="http://schemas.microsoft.com/office/powerpoint/2010/main" val="2615452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098550"/>
              </p:ext>
            </p:extLst>
          </p:nvPr>
        </p:nvGraphicFramePr>
        <p:xfrm>
          <a:off x="-15301" y="-2"/>
          <a:ext cx="12188952" cy="6847369"/>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664855">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Inicio (Temas Destacados)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En esta sección vemos los temas destacados dentro de cada una de las categorías. Estos están separados en columnas donde se muestra el  tema destacado, una imagen que representa la categoría, una breve descripción del tema y a que categoría pertenece el tema.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hacer clic en cualquiera de ellas, te redirige a la página de foros y abre el foro seleccionado.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https://drive.google.com/file/d/1uUOktjjcAdnKCEeEPgZROVomkm_xCYKn/view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508744">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Cada categoría está dividida en tres pestañas diferentes que contienen sus respectivos foros. También se muestra información relevante de los foros: el tema, numero de mensajes y el usuario que inició la conversación. Al hacer clic en uno de ellos te abre la conversación del foro en una pestaña separada.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Del lado derecho, hay una pestaña para crear una publicación y comenzar un foro, pero no puedes sin una cuenta. En su lugar, invita al usuario a que inicie sesión o se registre. Hacer clic en “Inicia sesión” te redirige a la página de iniciar sesión y si haces lo mismo en “Regístrate” te manda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https://drive.google.com/file/d/1Mv1Fj8b6eoFHG3AWgSpEIMkzUuRf0cq9/view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endParaRPr lang="es-MX" sz="20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 page&#10;&#10;Description automatically generated">
            <a:extLst>
              <a:ext uri="{FF2B5EF4-FFF2-40B4-BE49-F238E27FC236}">
                <a16:creationId xmlns:a16="http://schemas.microsoft.com/office/drawing/2014/main" id="{9BDD75B4-FBB1-1F7A-159B-14E8898CB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084" y="671917"/>
            <a:ext cx="2363814" cy="2645441"/>
          </a:xfrm>
          <a:prstGeom prst="rect">
            <a:avLst/>
          </a:prstGeom>
        </p:spPr>
      </p:pic>
      <p:pic>
        <p:nvPicPr>
          <p:cNvPr id="10" name="Picture 9" descr="A screenshot of a green and white screen&#10;&#10;Description automatically generated">
            <a:extLst>
              <a:ext uri="{FF2B5EF4-FFF2-40B4-BE49-F238E27FC236}">
                <a16:creationId xmlns:a16="http://schemas.microsoft.com/office/drawing/2014/main" id="{74BA4C3B-178C-FEE7-513B-BF1B162E0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9538" y="3330754"/>
            <a:ext cx="2828761" cy="3516613"/>
          </a:xfrm>
          <a:prstGeom prst="rect">
            <a:avLst/>
          </a:prstGeom>
        </p:spPr>
      </p:pic>
    </p:spTree>
    <p:extLst>
      <p:ext uri="{BB962C8B-B14F-4D97-AF65-F5344CB8AC3E}">
        <p14:creationId xmlns:p14="http://schemas.microsoft.com/office/powerpoint/2010/main" val="1946222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 page&#10;&#10;Description automatically generated">
            <a:extLst>
              <a:ext uri="{FF2B5EF4-FFF2-40B4-BE49-F238E27FC236}">
                <a16:creationId xmlns:a16="http://schemas.microsoft.com/office/drawing/2014/main" id="{C9F0F2CF-5634-B69E-AF81-37963637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 y="-1"/>
            <a:ext cx="6127915" cy="6857999"/>
          </a:xfrm>
          <a:prstGeom prst="rect">
            <a:avLst/>
          </a:prstGeom>
        </p:spPr>
      </p:pic>
      <p:pic>
        <p:nvPicPr>
          <p:cNvPr id="5" name="Picture 4" descr="A screenshot of a green and white screen&#10;&#10;Description automatically generated">
            <a:extLst>
              <a:ext uri="{FF2B5EF4-FFF2-40B4-BE49-F238E27FC236}">
                <a16:creationId xmlns:a16="http://schemas.microsoft.com/office/drawing/2014/main" id="{352A3BDB-73F5-F934-AB83-5C2AF92CA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031" y="-14759"/>
            <a:ext cx="5516569" cy="6857999"/>
          </a:xfrm>
          <a:prstGeom prst="rect">
            <a:avLst/>
          </a:prstGeom>
        </p:spPr>
      </p:pic>
    </p:spTree>
    <p:extLst>
      <p:ext uri="{BB962C8B-B14F-4D97-AF65-F5344CB8AC3E}">
        <p14:creationId xmlns:p14="http://schemas.microsoft.com/office/powerpoint/2010/main" val="3237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269443642"/>
              </p:ext>
            </p:extLst>
          </p:nvPr>
        </p:nvGraphicFramePr>
        <p:xfrm>
          <a:off x="-15301" y="-2"/>
          <a:ext cx="12188952" cy="722697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298827">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despliega una ventana del foro seleccionado donde podemos ver el tema del foro y un punto de libro que no hace nada hasta que inicies sesión. Dentro de la pestaña se ven los mensajes y su fecha de publicación. Al lado del mensaje esta la foto y el nombre del usuario que lo publicó</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no tener una cuenta, invita al usuario a que inicie sesión o se registre para participar en el foro. Hacer clic en “Inicia sesión” te redirige a la página de iniciar sesión y si haces lo mismo en “Regístrate” te manda a la página de registro.</a:t>
                      </a: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https://drive.google.com/file/d/1CyYcjNkJaMxvCIwIGD5VH0t89I2R4j1Q/view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Perfil de Usuario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muestra la foto de perfil de la cuenta y el nombre de usuario que nosotros asignamos. Contamos con herramientas para editar nuestra información(Usuario, Correo y Contraseña) con el icono de lápiz y guardar los cambios con el botón del mismo nombre.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Hacer clic en la palabra “Publicaciones” muestra los mensajes que hayas publicado en los foros y te da la opción de eliminarlos con el icono de bote de basura.  Hacer clic en la palabra “Guardados” muestra todos los foros que hayas guardado. Al final de la página se encuentra un botón para cerrar tu sesión y redirigirte a la página de inicio.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https://drive.google.com/file/d/1nK-pNZzbIMjGMQ22VUTSTe4m46NjvLOy/view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web page&#10;&#10;Description automatically generated">
            <a:extLst>
              <a:ext uri="{FF2B5EF4-FFF2-40B4-BE49-F238E27FC236}">
                <a16:creationId xmlns:a16="http://schemas.microsoft.com/office/drawing/2014/main" id="{661BD867-FF37-CF76-DF70-6D99F935B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893" y="703282"/>
            <a:ext cx="2982310" cy="298522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E0F236E6-FCA2-1E54-CC1A-916BDE04F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037" y="3688505"/>
            <a:ext cx="1402358" cy="3252538"/>
          </a:xfrm>
          <a:prstGeom prst="rect">
            <a:avLst/>
          </a:prstGeom>
        </p:spPr>
      </p:pic>
    </p:spTree>
    <p:extLst>
      <p:ext uri="{BB962C8B-B14F-4D97-AF65-F5344CB8AC3E}">
        <p14:creationId xmlns:p14="http://schemas.microsoft.com/office/powerpoint/2010/main" val="873224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845</TotalTime>
  <Words>1491</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Patua One</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ALBERTO MUÑOZ CASTAÑEDA</dc:creator>
  <cp:lastModifiedBy>JORGE ALBERTO MUÑOZ CASTAÑEDA</cp:lastModifiedBy>
  <cp:revision>43</cp:revision>
  <dcterms:created xsi:type="dcterms:W3CDTF">2024-09-08T00:35:43Z</dcterms:created>
  <dcterms:modified xsi:type="dcterms:W3CDTF">2024-09-09T01:11:00Z</dcterms:modified>
</cp:coreProperties>
</file>